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BB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554480" cy="2300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8288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9BB8D4"/>
                </a:solidFill>
                <a:latin typeface="Calibri"/>
              </a:rPr>
              <a:t>SEED / INVESTOR PITCH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2402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Calibri"/>
              </a:rPr>
              <a:t>ExlAthena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004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9BB8D4"/>
                </a:solidFill>
                <a:latin typeface="Calibri"/>
              </a:rPr>
              <a:t>The supply chain brain for manufacturing enterprises.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2336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Calibri"/>
              </a:rPr>
              <a:t>Knowledge-graph AI that turns fragmented ERP, MES, logistics, and asset signals</a:t>
            </a:r>
          </a:p>
          <a:p>
            <a:pPr algn="l"/>
            <a:r>
              <a:rPr sz="1500" b="0">
                <a:solidFill>
                  <a:srgbClr val="FFFFFF"/>
                </a:solidFill>
                <a:latin typeface="Calibri"/>
              </a:rPr>
              <a:t>into one executable plan - with explainable next-best actions.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57784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BB8D4"/>
                </a:solidFill>
                <a:latin typeface="Calibri"/>
              </a:rPr>
              <a:t>Raising seed capital to productize, pilot, and scale GTM.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BB8D4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BB8D4"/>
                </a:solidFill>
                <a:latin typeface="Calibri"/>
              </a:rPr>
              <a:t>1/12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6032"/>
            <a:ext cx="1280160" cy="189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9144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A2540"/>
                </a:solidFill>
                <a:latin typeface="Calibri"/>
              </a:rPr>
              <a:t>The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5B6B7C"/>
                </a:solidFill>
                <a:latin typeface="Calibri"/>
              </a:rPr>
              <a:t>Global manufacturers still run planning as fragmented tools + twin spreadsheets.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10881360" cy="8686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21408"/>
            <a:ext cx="10424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Disconnected truth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450592"/>
            <a:ext cx="10424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Demand lives in one system, capacity in MES, inventory in ERP, maintenance in CMMS - none share one plan object.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017520"/>
            <a:ext cx="10881360" cy="8686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27248"/>
            <a:ext cx="10424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Decisions too late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456432"/>
            <a:ext cx="10424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By the time a weekly extract shows a delay or downtime, the window inside lead time is gone.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023360"/>
            <a:ext cx="10881360" cy="8686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133088"/>
            <a:ext cx="10424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AI without trust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462272"/>
            <a:ext cx="10424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Black-box recommendations planners will not approve - so execution stays in meetings and email.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029200"/>
            <a:ext cx="10881360" cy="8686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5138928"/>
            <a:ext cx="10424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Orphan signals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468112"/>
            <a:ext cx="10424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Ship ETA, fleet exceptions, physical AI, and PdM never reshape MRP, ATP, or promises.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6032"/>
            <a:ext cx="1280160" cy="189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9144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A2540"/>
                </a:solidFill>
                <a:latin typeface="Calibri"/>
              </a:rPr>
              <a:t>Our 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5B6B7C"/>
                </a:solidFill>
                <a:latin typeface="Calibri"/>
              </a:rPr>
              <a:t>ExlAthena is a knowledge-graph AI platform - a supply chain brain - that sits on live ERP and MES</a:t>
            </a:r>
          </a:p>
          <a:p>
            <a:pPr algn="l"/>
            <a:r>
              <a:rPr sz="1500" b="0">
                <a:solidFill>
                  <a:srgbClr val="5B6B7C"/>
                </a:solidFill>
                <a:latin typeface="Calibri"/>
              </a:rPr>
              <a:t>and synchronizes demand, inventory, production, logistics, and predictive maintenance into explainable actions.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377440"/>
            <a:ext cx="5394960" cy="155448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0604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9BB8D4"/>
                </a:solidFill>
                <a:latin typeface="Calibr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2608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One graph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33756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9BB8D4"/>
                </a:solidFill>
                <a:latin typeface="Calibri"/>
              </a:rPr>
              <a:t>SKU, plant, supplier, asset, order, ship, fleet - one causal model.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2377440"/>
            <a:ext cx="5394960" cy="15544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0" y="260604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292608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A2540"/>
                </a:solidFill>
                <a:latin typeface="Calibri"/>
              </a:rPr>
              <a:t>Plant-honest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33756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Plans read BOM, routing, capacity, downtime - not a twin sheet.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114800"/>
            <a:ext cx="5394960" cy="155448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434340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9BB8D4"/>
                </a:solidFill>
                <a:latin typeface="Calibr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66344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Closed loop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07492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9BB8D4"/>
                </a:solidFill>
                <a:latin typeface="Calibri"/>
              </a:rPr>
              <a:t>Predict -&gt; plan -&gt; prescribe -&gt; planner approve -&gt; write-back.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114800"/>
            <a:ext cx="5394960" cy="15544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0" y="434340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466344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A2540"/>
                </a:solidFill>
                <a:latin typeface="Calibri"/>
              </a:rPr>
              <a:t>Modular entry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507492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Start with master data, demand, or PdM - expand on the same fabric.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6032"/>
            <a:ext cx="1280160" cy="189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9144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A2540"/>
                </a:solidFill>
                <a:latin typeface="Calibri"/>
              </a:rPr>
              <a:t>Why now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109728" cy="8686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70992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Volatility is permanent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0574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Geopolitics, port congestion, and demand shocks make static S&amp;OP cycles too slow.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651760"/>
            <a:ext cx="109728" cy="8686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76148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ERP/MES are ready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1089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Cloud ERP and MES APIs finally make live fabric possible without rip-and-replace.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703320"/>
            <a:ext cx="109728" cy="8686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381304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AI must be governable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160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Enterprises will buy AI that planners can explain, approve, and audit - not autopilot MPS.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4754879"/>
            <a:ext cx="109728" cy="8686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4864607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Physical + digital converge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5212079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PdM, vision, robotics, and fleet telemetry are abundant - but unused in planning.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6032"/>
            <a:ext cx="1280160" cy="189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91440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A2540"/>
                </a:solidFill>
                <a:latin typeface="Calibri"/>
              </a:rPr>
              <a:t>Product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B6B7C"/>
                </a:solidFill>
                <a:latin typeface="Calibri"/>
              </a:rPr>
              <a:t>Nine modules on one neural pipeline - digitize, rationalize, understand, decide, ask.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65960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965960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94560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468880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Demand planning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965960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34840" y="1965960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60" y="2194560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2468880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Inventory / replenishment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965960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0" y="1965960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03920" y="2194560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03920" y="2468880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Production &amp; capacity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246120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3246120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3474720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3749039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Procurement &amp; risk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34840" y="3246120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434840" y="3246120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09160" y="3474720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9160" y="3749039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Predictive maintenance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0" y="3246120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9600" y="3246120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03920" y="3474720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749039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Master data health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4526279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40080" y="4526279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4400" y="4754879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5029199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Decision intelligence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34840" y="4526279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434840" y="4526279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9160" y="4754879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09160" y="5029199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Analytics &amp; prediction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29600" y="4526279"/>
            <a:ext cx="3611880" cy="109728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229600" y="4526279"/>
            <a:ext cx="91440" cy="109728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503920" y="4754879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BB8D4"/>
                </a:solidFill>
                <a:latin typeface="Calibri"/>
              </a:rPr>
              <a:t>09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03920" y="5029199"/>
            <a:ext cx="3108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Natural-language ask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6032"/>
            <a:ext cx="1280160" cy="189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91440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A2540"/>
                </a:solidFill>
                <a:latin typeface="Calibri"/>
              </a:rPr>
              <a:t>Market opportunity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B6B7C"/>
                </a:solidFill>
                <a:latin typeface="Calibri"/>
              </a:rPr>
              <a:t>Supply chain planning &amp; decision intelligence is a multi-billion software category - and growing with AI.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3611880" cy="365760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TAM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5176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Supply chain</a:t>
            </a:r>
          </a:p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management software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7472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A2540"/>
                </a:solidFill>
                <a:latin typeface="Calibri"/>
              </a:rPr>
              <a:t>~$20B+</a:t>
            </a:r>
          </a:p>
          <a:p>
            <a:pPr algn="l"/>
            <a:r>
              <a:rPr sz="1800" b="1">
                <a:solidFill>
                  <a:srgbClr val="0A2540"/>
                </a:solidFill>
                <a:latin typeface="Calibri"/>
              </a:rPr>
              <a:t>global category*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5720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B6B7C"/>
                </a:solidFill>
                <a:latin typeface="Calibri"/>
              </a:rPr>
              <a:t>Industry analyst range for SCM software; directionally multi-ten billion.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011680"/>
            <a:ext cx="3611880" cy="365760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224028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SAM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65176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AI planning &amp;</a:t>
            </a:r>
          </a:p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decision platforms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347472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A2540"/>
                </a:solidFill>
                <a:latin typeface="Calibri"/>
              </a:rPr>
              <a:t>High-growth</a:t>
            </a:r>
          </a:p>
          <a:p>
            <a:pPr algn="l"/>
            <a:r>
              <a:rPr sz="1800" b="1">
                <a:solidFill>
                  <a:srgbClr val="0A2540"/>
                </a:solidFill>
                <a:latin typeface="Calibri"/>
              </a:rPr>
              <a:t>enterprise segment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45720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B6B7C"/>
                </a:solidFill>
                <a:latin typeface="Calibri"/>
              </a:rPr>
              <a:t>Planning + AI decisioning suites sold to Global 2000 manufacturers &amp; networks.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2011680"/>
            <a:ext cx="3611880" cy="365760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58200" y="224028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9BB8D4"/>
                </a:solidFill>
                <a:latin typeface="Calibri"/>
              </a:rPr>
              <a:t>SOM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265176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Calibri"/>
              </a:rPr>
              <a:t>Mfg-first brain</a:t>
            </a:r>
          </a:p>
          <a:p>
            <a:pPr algn="l"/>
            <a:r>
              <a:rPr sz="1600" b="1">
                <a:solidFill>
                  <a:srgbClr val="FFFFFF"/>
                </a:solidFill>
                <a:latin typeface="Calibri"/>
              </a:rPr>
              <a:t>(our beachhead)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58200" y="347472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Focused wedge</a:t>
            </a:r>
          </a:p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India + global mfg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58200" y="45720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9BB8D4"/>
                </a:solidFill>
                <a:latin typeface="Calibri"/>
              </a:rPr>
              <a:t>Plant-honest ERP/MES planning for discrete &amp; process manufacturers.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943600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*Category size is directional from public industry reports - refine with diligence data room.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6032"/>
            <a:ext cx="1280160" cy="189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91440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A2540"/>
                </a:solidFill>
                <a:latin typeface="Calibri"/>
              </a:rPr>
              <a:t>Business model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5394960" cy="1874519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A2540"/>
                </a:solidFill>
                <a:latin typeface="Calibri"/>
              </a:rPr>
              <a:t>SaaS / subscription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68880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Annual platform fee by modules, plants, and data volume. Multi-year enterprise contracts.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645920"/>
            <a:ext cx="5394960" cy="1874519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196596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A2540"/>
                </a:solidFill>
                <a:latin typeface="Calibri"/>
              </a:rPr>
              <a:t>Implementation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2468880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Discovery workshop + fabric map + first-module pilot. Services attach in year one.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49039"/>
            <a:ext cx="5394960" cy="1874519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069079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A2540"/>
                </a:solidFill>
                <a:latin typeface="Calibri"/>
              </a:rPr>
              <a:t>Expansion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572000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Land with one module; expand across demand, inventory, PdM, logistics on the same graph.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749039"/>
            <a:ext cx="5394960" cy="1874519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4069079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0A2540"/>
                </a:solidFill>
                <a:latin typeface="Calibri"/>
              </a:rPr>
              <a:t>Unit economics target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4572000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High gross margin software + sticky write-back loop. Long ACV, expansion via modules.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28600"/>
            <a:ext cx="1188720" cy="1759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A2540"/>
                </a:solidFill>
                <a:latin typeface="Calibri"/>
              </a:rPr>
              <a:t>Competition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23444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Large incumbents validate the category. We enter with a manufacturing-first wedge they underserve.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737360"/>
            <a:ext cx="2743200" cy="45720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82880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Calibri"/>
              </a:rPr>
              <a:t>Competitor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0" y="1737360"/>
            <a:ext cx="3840480" cy="45720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01568" y="182880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Calibri"/>
              </a:rPr>
              <a:t>Annual revenue (public)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0" y="1737360"/>
            <a:ext cx="4572000" cy="45720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42048" y="1828800"/>
            <a:ext cx="4389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Calibri"/>
              </a:rPr>
              <a:t>Notes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194560"/>
            <a:ext cx="2743200" cy="96012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377440"/>
            <a:ext cx="2560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Blue Yonder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91840" y="2194560"/>
            <a:ext cx="3840480" cy="96012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01568" y="237744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A2540"/>
                </a:solidFill>
                <a:latin typeface="Calibri"/>
              </a:rPr>
              <a:t>FY24: $1.36B</a:t>
            </a:r>
          </a:p>
          <a:p>
            <a:pPr algn="l"/>
            <a:r>
              <a:rPr sz="1200" b="0">
                <a:solidFill>
                  <a:srgbClr val="0A2540"/>
                </a:solidFill>
                <a:latin typeface="Calibri"/>
              </a:rPr>
              <a:t>FY25: $1.42B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32320" y="2194560"/>
            <a:ext cx="4572000" cy="96012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42048" y="2377440"/>
            <a:ext cx="4389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A2540"/>
                </a:solidFill>
                <a:latin typeface="Calibri"/>
              </a:rPr>
              <a:t>Company-disclosed. Panasonic subsidiary. Broad SC suite.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154680"/>
            <a:ext cx="2743200" cy="960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337560"/>
            <a:ext cx="2560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o9 Solutions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91840" y="3154680"/>
            <a:ext cx="3840480" cy="960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401568" y="333756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A2540"/>
                </a:solidFill>
                <a:latin typeface="Calibri"/>
              </a:rPr>
              <a:t>Private</a:t>
            </a:r>
          </a:p>
          <a:p>
            <a:pPr algn="l"/>
            <a:r>
              <a:rPr sz="1200" b="0">
                <a:solidFill>
                  <a:srgbClr val="0A2540"/>
                </a:solidFill>
                <a:latin typeface="Calibri"/>
              </a:rPr>
              <a:t>Sub. revenue +37% YoY (2024)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132320" y="3154680"/>
            <a:ext cx="4572000" cy="960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2048" y="3337560"/>
            <a:ext cx="4389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A2540"/>
                </a:solidFill>
                <a:latin typeface="Calibri"/>
              </a:rPr>
              <a:t>Company disclosed growth only. Est. $200M+ revenue (third-party, ~2023+). Digital Brain / KG.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114800"/>
            <a:ext cx="2743200" cy="96012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4297680"/>
            <a:ext cx="2560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Kinaxis (adjacent)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91840" y="4114800"/>
            <a:ext cx="3840480" cy="96012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01568" y="42976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A2540"/>
                </a:solidFill>
                <a:latin typeface="Calibri"/>
              </a:rPr>
              <a:t>~$360M ARR (late 2024)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32320" y="4114800"/>
            <a:ext cx="4572000" cy="96012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242048" y="4297680"/>
            <a:ext cx="4389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A2540"/>
                </a:solidFill>
                <a:latin typeface="Calibri"/>
              </a:rPr>
              <a:t>Public comp for planning software scale (third-party / filings commentary).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074920"/>
            <a:ext cx="2743200" cy="96012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5257800"/>
            <a:ext cx="2560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ExlAthena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91840" y="5074920"/>
            <a:ext cx="3840480" cy="96012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401568" y="52578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Pre-revenue / seed stage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132320" y="5074920"/>
            <a:ext cx="4572000" cy="96012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42048" y="5257800"/>
            <a:ext cx="4389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A2540"/>
                </a:solidFill>
                <a:latin typeface="Calibri"/>
              </a:rPr>
              <a:t>Mfg-first supply chain brain on ERP/MES + PdM + logistics signals.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59893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B6B7C"/>
                </a:solidFill>
                <a:latin typeface="Calibri"/>
              </a:rPr>
              <a:t>Sources: Blue Yonder FY24/FY25 company releases; o9 Jan 2025 subscription growth release; Kinaxis ARR from public market commentary. Diligence independently.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6032"/>
            <a:ext cx="1280160" cy="189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91440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A2540"/>
                </a:solidFill>
                <a:latin typeface="Calibri"/>
              </a:rPr>
              <a:t>Where we are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B6B7C"/>
                </a:solidFill>
                <a:latin typeface="Calibri"/>
              </a:rPr>
              <a:t>Honest seed-stage status - building toward paid pilots.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65960"/>
            <a:ext cx="10881360" cy="82296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03120"/>
            <a:ext cx="10424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Product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404872"/>
            <a:ext cx="10424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Platform site + knowledge-graph brain UX, industries control tower, nine-module narrative.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926080"/>
            <a:ext cx="10881360" cy="82296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063240"/>
            <a:ext cx="10424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Content 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64992"/>
            <a:ext cx="10424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White papers + anonymized case patterns + investor/enterprise collateral.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886200"/>
            <a:ext cx="10881360" cy="82296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023360"/>
            <a:ext cx="10424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Focus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325112"/>
            <a:ext cx="10424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Supply chain &amp; manufacturing: ship, fleet, physical AI, predictive maintenance in one plan.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846320"/>
            <a:ext cx="10881360" cy="82296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983480"/>
            <a:ext cx="10424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A2540"/>
                </a:solidFill>
                <a:latin typeface="Calibri"/>
              </a:rPr>
              <a:t>Next 6-9 mo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285232"/>
            <a:ext cx="10424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Design partners, first paid discovery workshops, first closed-loop pilot on live ERP/MES.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56032"/>
            <a:ext cx="1280160" cy="189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91440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A2540"/>
                </a:solidFill>
                <a:latin typeface="Calibri"/>
              </a:rPr>
              <a:t>Go-to-market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2743200" cy="365760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9BB8D4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834640"/>
            <a:ext cx="23774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Calibri"/>
              </a:rPr>
              <a:t>Beachhead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657600"/>
            <a:ext cx="2377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9BB8D4"/>
                </a:solidFill>
                <a:latin typeface="Calibri"/>
              </a:rPr>
              <a:t>Discrete / process manufacturers with ERP+MES and planning pain.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39" y="1828800"/>
            <a:ext cx="2743200" cy="365760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3320" y="210312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A2540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2834640"/>
            <a:ext cx="23774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Motion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657600"/>
            <a:ext cx="2377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Founder-led discovery workshops -&gt; fabric map -&gt; first module pilot.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1828800"/>
            <a:ext cx="2743200" cy="365760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0" y="210312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9BB8D4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834640"/>
            <a:ext cx="23774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Calibri"/>
              </a:rPr>
              <a:t>Land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3657600"/>
            <a:ext cx="2377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9BB8D4"/>
                </a:solidFill>
                <a:latin typeface="Calibri"/>
              </a:rPr>
              <a:t>Master data, demand, or PdM - prove gap in weeks, not years.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281159" y="1828800"/>
            <a:ext cx="2743200" cy="3657600"/>
          </a:xfrm>
          <a:prstGeom prst="round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64039" y="210312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A2540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64039" y="2834640"/>
            <a:ext cx="23774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A2540"/>
                </a:solidFill>
                <a:latin typeface="Calibri"/>
              </a:rPr>
              <a:t>Expand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64039" y="3657600"/>
            <a:ext cx="2377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B6B7C"/>
                </a:solidFill>
                <a:latin typeface="Calibri"/>
              </a:rPr>
              <a:t>Modules on the same graph; SI partners for larger rollouts.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B7C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B7C"/>
                </a:solidFill>
                <a:latin typeface="Calibri"/>
              </a:rPr>
              <a:t>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exlathen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365760"/>
            <a:ext cx="1463040" cy="2165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2801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9BB8D4"/>
                </a:solidFill>
                <a:latin typeface="Calibri"/>
              </a:rPr>
              <a:t>THE ASK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Calibri"/>
              </a:rPr>
              <a:t>Raising a seed round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603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9BB8D4"/>
                </a:solidFill>
                <a:latin typeface="Calibri"/>
              </a:rPr>
              <a:t>To fund product hardening, design-partner pilots, and early GTM.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291840"/>
            <a:ext cx="2697480" cy="228600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3291840"/>
            <a:ext cx="2697480" cy="2286000"/>
          </a:xfrm>
          <a:prstGeom prst="rect">
            <a:avLst/>
          </a:prstGeom>
          <a:solidFill>
            <a:srgbClr val="0F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347472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9BB8D4"/>
                </a:solidFill>
                <a:latin typeface="Calibri"/>
              </a:rPr>
              <a:t>40%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977639"/>
            <a:ext cx="2331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Product &amp; platform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4526280"/>
            <a:ext cx="2331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9BB8D4"/>
                </a:solidFill>
                <a:latin typeface="Calibri"/>
              </a:rPr>
              <a:t>Graph core, connectors (ERP/MES), decision UX, security.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0" y="3291840"/>
            <a:ext cx="2697480" cy="228600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74720" y="3291840"/>
            <a:ext cx="2697480" cy="2286000"/>
          </a:xfrm>
          <a:prstGeom prst="rect">
            <a:avLst/>
          </a:prstGeom>
          <a:solidFill>
            <a:srgbClr val="0F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0" y="347472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9BB8D4"/>
                </a:solidFill>
                <a:latin typeface="Calibri"/>
              </a:rPr>
              <a:t>30%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3977639"/>
            <a:ext cx="2331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Design partners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4526280"/>
            <a:ext cx="2331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9BB8D4"/>
                </a:solidFill>
                <a:latin typeface="Calibri"/>
              </a:rPr>
              <a:t>Pilots, success engineering, workshop capacity.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291840"/>
            <a:ext cx="2697480" cy="228600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09360" y="3291840"/>
            <a:ext cx="2697480" cy="2286000"/>
          </a:xfrm>
          <a:prstGeom prst="rect">
            <a:avLst/>
          </a:prstGeom>
          <a:solidFill>
            <a:srgbClr val="0F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347472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9BB8D4"/>
                </a:solidFill>
                <a:latin typeface="Calibri"/>
              </a:rPr>
              <a:t>20%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977639"/>
            <a:ext cx="2331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GTM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4526280"/>
            <a:ext cx="2331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9BB8D4"/>
                </a:solidFill>
                <a:latin typeface="Calibri"/>
              </a:rPr>
              <a:t>Founder-led sales, content, early AE/SE capacity.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44000" y="3291840"/>
            <a:ext cx="2697480" cy="2286000"/>
          </a:xfrm>
          <a:prstGeom prst="round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3291840"/>
            <a:ext cx="2697480" cy="2286000"/>
          </a:xfrm>
          <a:prstGeom prst="rect">
            <a:avLst/>
          </a:prstGeom>
          <a:solidFill>
            <a:srgbClr val="0F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347472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9BB8D4"/>
                </a:solidFill>
                <a:latin typeface="Calibri"/>
              </a:rPr>
              <a:t>10%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3977639"/>
            <a:ext cx="2331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Ops &amp; runway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0" y="4526280"/>
            <a:ext cx="2331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9BB8D4"/>
                </a:solidFill>
                <a:latin typeface="Calibri"/>
              </a:rPr>
              <a:t>Legal, infra, contingency.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8521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9BB8D4"/>
                </a:solidFill>
                <a:latin typeface="Calibri"/>
              </a:rPr>
              <a:t>Exact round size / valuation: to be confirmed in term sheet discussions.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BB8D4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BB8D4"/>
                </a:solidFill>
                <a:latin typeface="Calibri"/>
              </a:rPr>
              <a:t>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BB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exlathen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554480" cy="2300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One brain.</a:t>
            </a:r>
          </a:p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Every decision synchronized.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6576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BB8D4"/>
                </a:solidFill>
                <a:latin typeface="Calibri"/>
              </a:rPr>
              <a:t>Supply chain  |  Manufacturing  |  Seed stage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5720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info@exlathena.com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BB8D4"/>
                </a:solidFill>
                <a:latin typeface="Calibri"/>
              </a:rPr>
              <a:t>+91 94883 15816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57784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Calibri"/>
              </a:rPr>
              <a:t>Let's build the supply chain brain together.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922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9BB8D4"/>
                </a:solidFill>
                <a:latin typeface="Calibri"/>
              </a:rPr>
              <a:t>ExlAthena  |  Confidential - Seed / Investor deck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20" y="6492240"/>
            <a:ext cx="1280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BB8D4"/>
                </a:solidFill>
                <a:latin typeface="Calibri"/>
              </a:rPr>
              <a:t>12/12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